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DD522-5D93-44F7-85A5-B3D9F320D530}" type="datetimeFigureOut">
              <a:rPr lang="en-US" smtClean="0"/>
              <a:t>2/2/2009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935D2A-8F58-49F7-8962-F1DE832F9A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DD522-5D93-44F7-85A5-B3D9F320D530}" type="datetimeFigureOut">
              <a:rPr lang="en-US" smtClean="0"/>
              <a:t>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5D2A-8F58-49F7-8962-F1DE832F9AB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0935D2A-8F58-49F7-8962-F1DE832F9AB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DD522-5D93-44F7-85A5-B3D9F320D530}" type="datetimeFigureOut">
              <a:rPr lang="en-US" smtClean="0"/>
              <a:t>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DD522-5D93-44F7-85A5-B3D9F320D530}" type="datetimeFigureOut">
              <a:rPr lang="en-US" smtClean="0"/>
              <a:t>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0935D2A-8F58-49F7-8962-F1DE832F9A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DD522-5D93-44F7-85A5-B3D9F320D530}" type="datetimeFigureOut">
              <a:rPr lang="en-US" smtClean="0"/>
              <a:t>2/2/2009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935D2A-8F58-49F7-8962-F1DE832F9A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0DDD522-5D93-44F7-85A5-B3D9F320D530}" type="datetimeFigureOut">
              <a:rPr lang="en-US" smtClean="0"/>
              <a:t>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35D2A-8F58-49F7-8962-F1DE832F9A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DD522-5D93-44F7-85A5-B3D9F320D530}" type="datetimeFigureOut">
              <a:rPr lang="en-US" smtClean="0"/>
              <a:t>2/2/2009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0935D2A-8F58-49F7-8962-F1DE832F9AB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DD522-5D93-44F7-85A5-B3D9F320D530}" type="datetimeFigureOut">
              <a:rPr lang="en-US" smtClean="0"/>
              <a:t>2/2/2009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0935D2A-8F58-49F7-8962-F1DE832F9A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DD522-5D93-44F7-85A5-B3D9F320D530}" type="datetimeFigureOut">
              <a:rPr lang="en-US" smtClean="0"/>
              <a:t>2/2/2009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935D2A-8F58-49F7-8962-F1DE832F9A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935D2A-8F58-49F7-8962-F1DE832F9AB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DD522-5D93-44F7-85A5-B3D9F320D530}" type="datetimeFigureOut">
              <a:rPr lang="en-US" smtClean="0"/>
              <a:t>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0935D2A-8F58-49F7-8962-F1DE832F9A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0DDD522-5D93-44F7-85A5-B3D9F320D530}" type="datetimeFigureOut">
              <a:rPr lang="en-US" smtClean="0"/>
              <a:t>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0DDD522-5D93-44F7-85A5-B3D9F320D530}" type="datetimeFigureOut">
              <a:rPr lang="en-US" smtClean="0"/>
              <a:t>2/2/2009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0935D2A-8F58-49F7-8962-F1DE832F9ABE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INTRODUCTION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Nomadic Herding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>Where is this activity found in the world?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Northern Africa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lvl="0"/>
            <a:r>
              <a:rPr lang="en-US" sz="2800" dirty="0" smtClean="0"/>
              <a:t>Arid and semiarid, N Africa, Middle East, Central Asia, Mongolia</a:t>
            </a:r>
            <a:endParaRPr lang="en-US" sz="2000" dirty="0" smtClean="0"/>
          </a:p>
          <a:p>
            <a:pPr lvl="1"/>
            <a:r>
              <a:rPr lang="en-US" sz="2400" dirty="0" smtClean="0"/>
              <a:t>~20% of world’s land area; </a:t>
            </a:r>
            <a:endParaRPr lang="en-US" sz="2400" dirty="0" smtClean="0"/>
          </a:p>
          <a:p>
            <a:pPr lvl="1"/>
            <a:r>
              <a:rPr lang="en-US" sz="2400" dirty="0" smtClean="0"/>
              <a:t>~</a:t>
            </a:r>
            <a:r>
              <a:rPr lang="en-US" sz="2400" dirty="0" smtClean="0"/>
              <a:t>15 million people</a:t>
            </a:r>
            <a:endParaRPr lang="en-US" sz="1800" dirty="0" smtClean="0"/>
          </a:p>
          <a:p>
            <a:endParaRPr lang="en-US" dirty="0"/>
          </a:p>
        </p:txBody>
      </p:sp>
      <p:pic>
        <p:nvPicPr>
          <p:cNvPr id="9" name="Content Placeholder 8" descr="camels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953000" y="2819400"/>
            <a:ext cx="3540266" cy="26670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Pastoral </a:t>
            </a:r>
            <a:r>
              <a:rPr lang="en-US" dirty="0" err="1" smtClean="0"/>
              <a:t>Nomadism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Nomadic Herders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3200" dirty="0" smtClean="0"/>
              <a:t>Eat </a:t>
            </a:r>
            <a:r>
              <a:rPr lang="en-US" sz="3200" dirty="0" smtClean="0"/>
              <a:t>mostly grains, not tons meat (more grain as % of diet)</a:t>
            </a:r>
          </a:p>
          <a:p>
            <a:pPr lvl="1"/>
            <a:r>
              <a:rPr lang="en-US" sz="3200" dirty="0" smtClean="0"/>
              <a:t>Cultivate crops in a variety of ways (trade, leave some behind to cultivate crops, sow in flooded areas and return later, sedentary/nomadic based on rainfall)</a:t>
            </a:r>
          </a:p>
          <a:p>
            <a:pPr lvl="1"/>
            <a:r>
              <a:rPr lang="en-US" sz="3200" dirty="0" smtClean="0"/>
              <a:t>Size of herd equates prestige; territoriality respected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Herded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sz="2800" dirty="0" smtClean="0"/>
              <a:t>Different animals in different climates and with different cultures</a:t>
            </a:r>
            <a:endParaRPr lang="en-US" sz="2000" dirty="0" smtClean="0"/>
          </a:p>
          <a:p>
            <a:pPr lvl="1"/>
            <a:r>
              <a:rPr lang="en-US" sz="2400" dirty="0" smtClean="0"/>
              <a:t>Camel, sheep and goats (N Africa/ME)</a:t>
            </a:r>
            <a:endParaRPr lang="en-US" sz="1800" dirty="0" smtClean="0"/>
          </a:p>
          <a:p>
            <a:pPr lvl="1"/>
            <a:r>
              <a:rPr lang="en-US" sz="2400" dirty="0" smtClean="0"/>
              <a:t>Horse (C Asia/Mongolia</a:t>
            </a:r>
            <a:r>
              <a:rPr lang="en-US" sz="2400" dirty="0" smtClean="0"/>
              <a:t>)</a:t>
            </a:r>
            <a:endParaRPr lang="en-US" sz="1800" dirty="0" smtClean="0"/>
          </a:p>
        </p:txBody>
      </p:sp>
      <p:pic>
        <p:nvPicPr>
          <p:cNvPr id="4" name="Picture 3" descr="GoatHe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505200"/>
            <a:ext cx="2971800" cy="2488387"/>
          </a:xfrm>
          <a:prstGeom prst="rect">
            <a:avLst/>
          </a:prstGeom>
        </p:spPr>
      </p:pic>
      <p:pic>
        <p:nvPicPr>
          <p:cNvPr id="5" name="Picture 4" descr="goat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4495800"/>
            <a:ext cx="3048000" cy="2032000"/>
          </a:xfrm>
          <a:prstGeom prst="rect">
            <a:avLst/>
          </a:prstGeom>
        </p:spPr>
      </p:pic>
      <p:pic>
        <p:nvPicPr>
          <p:cNvPr id="6" name="Picture 5" descr="hors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2971800"/>
            <a:ext cx="3505200" cy="240106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Nomads know where to 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Territory traveled is precise, respected by other nomadic </a:t>
            </a:r>
            <a:r>
              <a:rPr lang="en-US" dirty="0" smtClean="0"/>
              <a:t>tribes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Migratory patterns are based on intimate knowledge of land and rainfall patterns (can also be influenced by political situations)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 of Pastoral Nomads?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Nomads are no longer the most important conveyors of goods/info; being replaced with </a:t>
            </a:r>
            <a:r>
              <a:rPr lang="en-US" dirty="0" smtClean="0"/>
              <a:t>technology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Forced resettlement efforts in China, C Asia, Middle East to use land for other purposes (mining, oil, irrigated farmland</a:t>
            </a:r>
            <a:r>
              <a:rPr lang="en-US" dirty="0" smtClean="0"/>
              <a:t>)</a:t>
            </a:r>
            <a:endParaRPr lang="en-US" dirty="0" smtClean="0"/>
          </a:p>
        </p:txBody>
      </p:sp>
      <p:pic>
        <p:nvPicPr>
          <p:cNvPr id="4" name="Picture 3" descr="reinde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4038600"/>
            <a:ext cx="3048000" cy="23368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</TotalTime>
  <Words>210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Nomadic Herding</vt:lpstr>
      <vt:lpstr>Pastoral Nomadism</vt:lpstr>
      <vt:lpstr>Characteristics of Nomadic Herders</vt:lpstr>
      <vt:lpstr>Animals Herded</vt:lpstr>
      <vt:lpstr>How do Nomads know where to go?</vt:lpstr>
      <vt:lpstr>The Future of Pastoral Nomads?</vt:lpstr>
    </vt:vector>
  </TitlesOfParts>
  <Company>St. Anthony/New Brighton ISD 282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Nomadic Herding</dc:title>
  <dc:creator>hberndt</dc:creator>
  <cp:lastModifiedBy>hberndt</cp:lastModifiedBy>
  <cp:revision>2</cp:revision>
  <dcterms:created xsi:type="dcterms:W3CDTF">2009-02-02T14:46:41Z</dcterms:created>
  <dcterms:modified xsi:type="dcterms:W3CDTF">2009-02-02T15:02:55Z</dcterms:modified>
</cp:coreProperties>
</file>